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9" r:id="rId3"/>
    <p:sldId id="302" r:id="rId4"/>
    <p:sldId id="265" r:id="rId5"/>
    <p:sldId id="268" r:id="rId6"/>
    <p:sldId id="266" r:id="rId7"/>
    <p:sldId id="267" r:id="rId8"/>
    <p:sldId id="262" r:id="rId9"/>
    <p:sldId id="269" r:id="rId10"/>
    <p:sldId id="263" r:id="rId11"/>
    <p:sldId id="270" r:id="rId12"/>
    <p:sldId id="271" r:id="rId13"/>
    <p:sldId id="276" r:id="rId14"/>
    <p:sldId id="273" r:id="rId15"/>
    <p:sldId id="277" r:id="rId16"/>
    <p:sldId id="278" r:id="rId17"/>
    <p:sldId id="274" r:id="rId18"/>
    <p:sldId id="281" r:id="rId19"/>
    <p:sldId id="280" r:id="rId20"/>
    <p:sldId id="282" r:id="rId21"/>
    <p:sldId id="284" r:id="rId22"/>
    <p:sldId id="289" r:id="rId23"/>
    <p:sldId id="285" r:id="rId24"/>
    <p:sldId id="288" r:id="rId25"/>
    <p:sldId id="286" r:id="rId26"/>
    <p:sldId id="290" r:id="rId27"/>
    <p:sldId id="283" r:id="rId28"/>
    <p:sldId id="287" r:id="rId29"/>
    <p:sldId id="291" r:id="rId30"/>
    <p:sldId id="315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294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2" r:id="rId49"/>
    <p:sldId id="314" r:id="rId50"/>
    <p:sldId id="316" r:id="rId51"/>
    <p:sldId id="317" r:id="rId52"/>
    <p:sldId id="321" r:id="rId53"/>
    <p:sldId id="322" r:id="rId54"/>
    <p:sldId id="323" r:id="rId55"/>
    <p:sldId id="324" r:id="rId56"/>
    <p:sldId id="327" r:id="rId57"/>
    <p:sldId id="325" r:id="rId58"/>
    <p:sldId id="328" r:id="rId59"/>
    <p:sldId id="331" r:id="rId60"/>
    <p:sldId id="330" r:id="rId61"/>
    <p:sldId id="332" r:id="rId62"/>
    <p:sldId id="334" r:id="rId63"/>
    <p:sldId id="335" r:id="rId64"/>
    <p:sldId id="338" r:id="rId65"/>
    <p:sldId id="339" r:id="rId66"/>
    <p:sldId id="336" r:id="rId67"/>
    <p:sldId id="340" r:id="rId68"/>
    <p:sldId id="341" r:id="rId69"/>
    <p:sldId id="345" r:id="rId70"/>
    <p:sldId id="344" r:id="rId71"/>
    <p:sldId id="348" r:id="rId72"/>
    <p:sldId id="349" r:id="rId73"/>
    <p:sldId id="350" r:id="rId74"/>
    <p:sldId id="343" r:id="rId75"/>
    <p:sldId id="347" r:id="rId76"/>
    <p:sldId id="351" r:id="rId77"/>
    <p:sldId id="358" r:id="rId78"/>
    <p:sldId id="346" r:id="rId79"/>
    <p:sldId id="352" r:id="rId80"/>
    <p:sldId id="353" r:id="rId81"/>
    <p:sldId id="354" r:id="rId82"/>
    <p:sldId id="366" r:id="rId83"/>
    <p:sldId id="356" r:id="rId84"/>
    <p:sldId id="367" r:id="rId85"/>
    <p:sldId id="368" r:id="rId86"/>
    <p:sldId id="357" r:id="rId87"/>
    <p:sldId id="369" r:id="rId88"/>
    <p:sldId id="360" r:id="rId89"/>
    <p:sldId id="359" r:id="rId90"/>
    <p:sldId id="361" r:id="rId91"/>
    <p:sldId id="362" r:id="rId92"/>
    <p:sldId id="363" r:id="rId9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72973"/>
    <a:srgbClr val="88216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107" autoAdjust="0"/>
  </p:normalViewPr>
  <p:slideViewPr>
    <p:cSldViewPr>
      <p:cViewPr varScale="1">
        <p:scale>
          <a:sx n="106" d="100"/>
          <a:sy n="106" d="100"/>
        </p:scale>
        <p:origin x="-17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notesViewPr>
    <p:cSldViewPr>
      <p:cViewPr varScale="1">
        <p:scale>
          <a:sx n="42" d="100"/>
          <a:sy n="42" d="100"/>
        </p:scale>
        <p:origin x="2256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DC279-5992-4207-A6F6-31F943AC5397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8F32-2F88-4162-AD83-911D9E56BC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64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533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2749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3841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83079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13470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87902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3139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2398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96005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864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81729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# Canadá possui a maior expectativa entre os países listados;</a:t>
            </a:r>
          </a:p>
          <a:p>
            <a:r>
              <a:rPr lang="pt-BR" sz="1200" dirty="0" smtClean="0"/>
              <a:t># Bolívia e Haiti possuem expectativas de vida muito menores</a:t>
            </a:r>
          </a:p>
          <a:p>
            <a:r>
              <a:rPr lang="pt-BR" sz="1200" dirty="0" smtClean="0"/>
              <a:t>que os demais países;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Temperatura e Mês codificado por elementos</a:t>
            </a:r>
            <a:r>
              <a:rPr lang="pt-BR" baseline="0" dirty="0" smtClean="0"/>
              <a:t> de posição nos eixos y e x, respectivamente.</a:t>
            </a:r>
          </a:p>
          <a:p>
            <a:r>
              <a:rPr lang="pt-BR" baseline="0" dirty="0" smtClean="0"/>
              <a:t>A localidade (cidade) está mapeada de acordo com distintas cores.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20078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333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093500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3324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23052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0498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77743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\faixa_etaria_usuarios_df.csv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58400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\genero_usuarios_df.csv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9063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\tempo_percurso_diff_idades.csv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03059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35745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848379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0619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536788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47993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18471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17735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9815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585373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097323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46264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198216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456489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5272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escalas posicionais (mês e localidade) e ambas são discretas.</a:t>
            </a:r>
          </a:p>
          <a:p>
            <a:r>
              <a:rPr lang="pt-BR" baseline="0" dirty="0" smtClean="0"/>
              <a:t># Mês é um fator ordenado com 12 níveis e Localidade não possui ordem com 4 níveis.</a:t>
            </a:r>
          </a:p>
          <a:p>
            <a:r>
              <a:rPr lang="pt-BR" baseline="0" dirty="0" smtClean="0"/>
              <a:t>Para escalas de posicionais discretas, geralmente se posiciona os fatores com espaçamentos iguais ao longo do eixo. </a:t>
            </a:r>
          </a:p>
          <a:p>
            <a:r>
              <a:rPr lang="pt-BR" baseline="0" dirty="0" smtClean="0"/>
              <a:t># Se o fator é ordenado (como o caso do mês), portanto, os níveis devem ser posicionados obedecendo a ordem intrínseca.</a:t>
            </a:r>
          </a:p>
          <a:p>
            <a:r>
              <a:rPr lang="pt-BR" baseline="0" dirty="0" smtClean="0"/>
              <a:t># No caso de fatores sem ordem, a decisão é arbitrária, mas no caso em questão foi decidido colocar do mais frio (Chicago) para o mais quente (</a:t>
            </a:r>
            <a:r>
              <a:rPr lang="pt-BR" baseline="0" dirty="0" err="1" smtClean="0"/>
              <a:t>Death</a:t>
            </a:r>
            <a:r>
              <a:rPr lang="pt-BR" baseline="0" dirty="0" smtClean="0"/>
              <a:t> Valley).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942355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92045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37534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5312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622342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700849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868358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311685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07758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86702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3774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7226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AFAE-AD99-43D4-BC52-CB831EBD1730}" type="datetimeFigureOut">
              <a:rPr lang="pt-BR" smtClean="0"/>
              <a:pPr/>
              <a:t>27/09/2018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92967" y="4797152"/>
            <a:ext cx="3207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/>
              <a:t>JOSÉ FERRAZ NETO</a:t>
            </a:r>
            <a:endParaRPr lang="pt-BR" sz="3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5971346"/>
            <a:ext cx="3240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    </a:t>
            </a:r>
            <a:r>
              <a:rPr lang="pt-BR" sz="2000" dirty="0" smtClean="0">
                <a:latin typeface="Goudy Old Style" pitchFamily="18" charset="0"/>
              </a:rPr>
              <a:t>Cientista de Dados | ANP</a:t>
            </a:r>
          </a:p>
          <a:p>
            <a:r>
              <a:rPr lang="pt-BR" sz="2000" dirty="0" smtClean="0">
                <a:latin typeface="Goudy Old Style" pitchFamily="18" charset="0"/>
              </a:rPr>
              <a:t>Organizador | </a:t>
            </a:r>
            <a:r>
              <a:rPr lang="pt-BR" sz="2000" dirty="0" err="1" smtClean="0">
                <a:latin typeface="Goudy Old Style" pitchFamily="18" charset="0"/>
              </a:rPr>
              <a:t>PyData</a:t>
            </a:r>
            <a:r>
              <a:rPr lang="pt-BR" sz="2000" dirty="0" smtClean="0">
                <a:latin typeface="Goudy Old Style" pitchFamily="18" charset="0"/>
              </a:rPr>
              <a:t> Brasília</a:t>
            </a:r>
            <a:endParaRPr lang="pt-BR" sz="2000" dirty="0">
              <a:latin typeface="Goudy Old Style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3217" y="2492896"/>
            <a:ext cx="80174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VISUALIZAÇÃO DE DAD       </a:t>
            </a:r>
          </a:p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PARA TODOS</a:t>
            </a:r>
          </a:p>
          <a:p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10" name="Imagem 9" descr="col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7328" y="2602408"/>
            <a:ext cx="432048" cy="4320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13246" y="248427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S</a:t>
            </a:r>
            <a:endParaRPr lang="pt-BR" sz="40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93109" y="262389"/>
            <a:ext cx="6744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4° Seminário Internacional sobre Análise de Dados na</a:t>
            </a:r>
          </a:p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Administração Pública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2979700"/>
            <a:ext cx="46085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123728" y="616530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Automating  the  Design  of  Graphical  Presentations  of  Relational  Information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267045" y="6392361"/>
            <a:ext cx="2457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Jock</a:t>
            </a:r>
            <a:r>
              <a:rPr lang="pt-BR" sz="1200" dirty="0" smtClean="0"/>
              <a:t> </a:t>
            </a:r>
            <a:r>
              <a:rPr lang="pt-BR" sz="1200" dirty="0" err="1" smtClean="0"/>
              <a:t>Mackinlay</a:t>
            </a:r>
            <a:r>
              <a:rPr lang="pt-BR" sz="1200" dirty="0" smtClean="0"/>
              <a:t> – Stanford </a:t>
            </a:r>
            <a:r>
              <a:rPr lang="pt-BR" sz="1200" dirty="0" err="1" smtClean="0"/>
              <a:t>University</a:t>
            </a:r>
            <a:endParaRPr lang="pt-BR" sz="1200" dirty="0" smtClean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95936" y="1340768"/>
            <a:ext cx="1383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EFICÁCIA</a:t>
            </a:r>
            <a:endParaRPr lang="pt-BR" sz="2500" b="1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9592" y="1844824"/>
            <a:ext cx="7848872" cy="576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Uma visualização é mais eficaz que outra se a informação transmitida por uma é mais rapidamente compreendida que a da outra.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627784" y="3068960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FALE A VERDADE E NADA ALÉM DA VERDADE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(não minta, e não minta por omissão)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483768" y="4293096"/>
            <a:ext cx="4608512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433144" y="4365104"/>
            <a:ext cx="45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08358" y="332656"/>
            <a:ext cx="656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CRITÉRIOS DE DESIGN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428909"/>
            <a:ext cx="9433047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500" b="1" dirty="0"/>
              <a:t>Fundamentals </a:t>
            </a:r>
            <a:r>
              <a:rPr lang="pt-BR" sz="4500" b="1" dirty="0" err="1"/>
              <a:t>of</a:t>
            </a:r>
            <a:r>
              <a:rPr lang="pt-BR" sz="4500" b="1" dirty="0"/>
              <a:t> Data </a:t>
            </a:r>
            <a:r>
              <a:rPr lang="pt-BR" sz="4500" b="1" dirty="0" err="1"/>
              <a:t>Visualization</a:t>
            </a:r>
            <a:endParaRPr lang="pt-BR" sz="4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67258" y="1227172"/>
            <a:ext cx="20830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1" dirty="0" err="1"/>
              <a:t>Claus</a:t>
            </a:r>
            <a:r>
              <a:rPr lang="pt-BR" sz="2500" b="1" i="1" dirty="0"/>
              <a:t> O. </a:t>
            </a:r>
            <a:r>
              <a:rPr lang="pt-BR" sz="2500" b="1" i="1" dirty="0" err="1"/>
              <a:t>Wilke</a:t>
            </a:r>
            <a:endParaRPr lang="pt-BR" sz="2500" b="1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6802" y="2823731"/>
            <a:ext cx="5690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https://serialmentor.com/dataviz/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07160" y="4710722"/>
            <a:ext cx="63494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https://github.com/clauswilke/dataviz</a:t>
            </a:r>
          </a:p>
        </p:txBody>
      </p:sp>
    </p:spTree>
    <p:extLst>
      <p:ext uri="{BB962C8B-B14F-4D97-AF65-F5344CB8AC3E}">
        <p14:creationId xmlns:p14="http://schemas.microsoft.com/office/powerpoint/2010/main" xmlns="" val="1006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404664"/>
            <a:ext cx="7683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 smtClean="0"/>
              <a:t>CODIFICANDO DADOS EM ELEMENTOS VISUAIS</a:t>
            </a:r>
            <a:endParaRPr lang="pt-BR" sz="3000" b="1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004417"/>
            <a:ext cx="7677150" cy="31527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7824" y="6383069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2169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63888" y="692696"/>
            <a:ext cx="1656184" cy="504056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953055" y="872716"/>
            <a:ext cx="1435369" cy="47885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55576" y="692696"/>
            <a:ext cx="2664296" cy="504056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0605698"/>
              </p:ext>
            </p:extLst>
          </p:nvPr>
        </p:nvGraphicFramePr>
        <p:xfrm>
          <a:off x="611560" y="980728"/>
          <a:ext cx="7833395" cy="4525963"/>
        </p:xfrm>
        <a:graphic>
          <a:graphicData uri="http://schemas.openxmlformats.org/drawingml/2006/table">
            <a:tbl>
              <a:tblPr/>
              <a:tblGrid>
                <a:gridCol w="1566679">
                  <a:extLst>
                    <a:ext uri="{9D8B030D-6E8A-4147-A177-3AD203B41FA5}">
                      <a16:colId xmlns="" xmlns:a16="http://schemas.microsoft.com/office/drawing/2014/main" val="2485896982"/>
                    </a:ext>
                  </a:extLst>
                </a:gridCol>
                <a:gridCol w="1566679">
                  <a:extLst>
                    <a:ext uri="{9D8B030D-6E8A-4147-A177-3AD203B41FA5}">
                      <a16:colId xmlns="" xmlns:a16="http://schemas.microsoft.com/office/drawing/2014/main" val="2573106837"/>
                    </a:ext>
                  </a:extLst>
                </a:gridCol>
                <a:gridCol w="1566679">
                  <a:extLst>
                    <a:ext uri="{9D8B030D-6E8A-4147-A177-3AD203B41FA5}">
                      <a16:colId xmlns="" xmlns:a16="http://schemas.microsoft.com/office/drawing/2014/main" val="1074514726"/>
                    </a:ext>
                  </a:extLst>
                </a:gridCol>
                <a:gridCol w="1566679">
                  <a:extLst>
                    <a:ext uri="{9D8B030D-6E8A-4147-A177-3AD203B41FA5}">
                      <a16:colId xmlns="" xmlns:a16="http://schemas.microsoft.com/office/drawing/2014/main" val="1170912026"/>
                    </a:ext>
                  </a:extLst>
                </a:gridCol>
                <a:gridCol w="1566679">
                  <a:extLst>
                    <a:ext uri="{9D8B030D-6E8A-4147-A177-3AD203B41FA5}">
                      <a16:colId xmlns="" xmlns:a16="http://schemas.microsoft.com/office/drawing/2014/main" val="1589127062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Month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Day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Location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Station ID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Temperature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716530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08883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2734670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57495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4729731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25.5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190287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4586372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366671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32976184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4049477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1990221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7772091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6756058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410487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93502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71420" y="5953326"/>
            <a:ext cx="1041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CORES</a:t>
            </a:r>
            <a:endParaRPr lang="pt-BR" sz="2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7824" y="6439384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42495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454" y="692696"/>
            <a:ext cx="9003546" cy="555933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915816" y="6440563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413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7" y="2708920"/>
            <a:ext cx="2904783" cy="17405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797" y="2636912"/>
            <a:ext cx="2520280" cy="1884534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3131840" y="3247467"/>
            <a:ext cx="3096344" cy="648072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26085" y="116632"/>
            <a:ext cx="721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CODIFICANDO DADOS</a:t>
            </a:r>
          </a:p>
          <a:p>
            <a:pPr algn="ctr"/>
            <a:r>
              <a:rPr lang="pt-B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ELEMENTOS VISUAIS</a:t>
            </a:r>
            <a:endParaRPr lang="pt-B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4530" y="4810383"/>
            <a:ext cx="818846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INVERSÃO DOS ELEMENTOS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CODIFICADORES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30" y="2051394"/>
            <a:ext cx="1864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LOCALIDADE</a:t>
            </a:r>
            <a:endParaRPr lang="pt-BR" sz="2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2055766"/>
            <a:ext cx="2201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TEMPERATURA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xmlns="" val="2284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61984"/>
            <a:ext cx="9143999" cy="6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45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272537"/>
            <a:ext cx="9144000" cy="274063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3845" y="332656"/>
            <a:ext cx="5956309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 CALOR</a:t>
            </a:r>
            <a:endParaRPr lang="pt-B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87824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41984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9752" y="1115029"/>
            <a:ext cx="4680520" cy="28900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608" y="4365104"/>
            <a:ext cx="7207529" cy="21602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5576" y="116632"/>
            <a:ext cx="7997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GRÁFICO MELHOR ?</a:t>
            </a:r>
            <a:endParaRPr lang="pt-B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90862" y="649687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24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83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65104"/>
            <a:ext cx="3739344" cy="24928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270892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A visualização de dados é 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apresentação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de informação quantitativa em forma gráfica. Em outras palavras, ela transforma conjuntos de dados em </a:t>
            </a:r>
            <a:r>
              <a:rPr lang="pt-BR" sz="2000" b="1" u="sng" dirty="0" smtClean="0">
                <a:solidFill>
                  <a:srgbClr val="FF0000"/>
                </a:solidFill>
              </a:rPr>
              <a:t>elementos visuais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/>
              <a:t>que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facilitam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compreensão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e 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processamento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da informação.</a:t>
            </a:r>
            <a:endParaRPr lang="pt-BR" sz="2000" dirty="0"/>
          </a:p>
        </p:txBody>
      </p:sp>
      <p:sp>
        <p:nvSpPr>
          <p:cNvPr id="22" name="Retângulo 21"/>
          <p:cNvSpPr/>
          <p:nvPr/>
        </p:nvSpPr>
        <p:spPr>
          <a:xfrm>
            <a:off x="683568" y="476672"/>
            <a:ext cx="5646097" cy="155427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erlin Sans FB Demi" pitchFamily="34" charset="0"/>
              </a:rPr>
              <a:t>O QUE É ?</a:t>
            </a:r>
            <a:endParaRPr lang="pt-BR" sz="9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788024" y="6525344"/>
            <a:ext cx="3900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tx2"/>
                </a:solidFill>
                <a:latin typeface="Arial Black" pitchFamily="34" charset="0"/>
              </a:rPr>
              <a:t>https://infogram.com/page/data-visualization</a:t>
            </a:r>
          </a:p>
          <a:p>
            <a:endParaRPr lang="pt-BR" dirty="0"/>
          </a:p>
        </p:txBody>
      </p:sp>
      <p:pic>
        <p:nvPicPr>
          <p:cNvPr id="12" name="Imagem 11" descr="head-thi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317" y="116632"/>
            <a:ext cx="2539683" cy="2539683"/>
          </a:xfrm>
          <a:prstGeom prst="rect">
            <a:avLst/>
          </a:prstGeom>
        </p:spPr>
      </p:pic>
      <p:pic>
        <p:nvPicPr>
          <p:cNvPr id="13" name="Imagem 12" descr="jackiech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3820058" cy="27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Glass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56" y="1988840"/>
            <a:ext cx="4512502" cy="3384376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064194" y="277489"/>
            <a:ext cx="296760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  <a:endParaRPr lang="pt-BR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636912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Distinguir diferentes grupos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Representar valores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Usar como elemento de ênfase;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xmlns="" val="28638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1055058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80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11042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7624" y="1772816"/>
            <a:ext cx="7272808" cy="4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63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995" y="1628800"/>
            <a:ext cx="849649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atiz único </a:t>
            </a:r>
            <a:r>
              <a:rPr lang="pt-BR" sz="5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múltiplos matizes</a:t>
            </a:r>
            <a:endParaRPr lang="pt-BR" sz="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520" y="2705003"/>
            <a:ext cx="8927976" cy="37483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5816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403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709826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2899" y="1412776"/>
            <a:ext cx="5129421" cy="51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08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82259"/>
            <a:ext cx="9144000" cy="38390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2870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0566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1556792"/>
            <a:ext cx="6240693" cy="46805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5983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5242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204864"/>
            <a:ext cx="9044088" cy="43204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76037" y="1196752"/>
            <a:ext cx="4226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tx2"/>
                </a:solidFill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xmlns="" val="32211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-25715"/>
            <a:ext cx="8160587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</a:p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elementos de realce</a:t>
            </a:r>
          </a:p>
          <a:p>
            <a:pPr algn="ctr"/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1628800"/>
            <a:ext cx="6044424" cy="44644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2416" y="6309320"/>
            <a:ext cx="881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tx2"/>
                </a:solidFill>
              </a:rPr>
              <a:t>http://www.storytellingwithdata.com/blog/2018/1/2/introducing-the-2018-swdchallenge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921" y="1916832"/>
            <a:ext cx="655272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937569" y="4365104"/>
            <a:ext cx="6192688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7369" y="404664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TIPOS DE VISUALIZAÇÕES</a:t>
            </a:r>
            <a:endParaRPr lang="pt-B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92573" y="2132856"/>
            <a:ext cx="4572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143974" y="4665910"/>
            <a:ext cx="4114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77" y="2132856"/>
            <a:ext cx="936104" cy="936104"/>
          </a:xfrm>
          <a:prstGeom prst="rect">
            <a:avLst/>
          </a:prstGeom>
        </p:spPr>
      </p:pic>
      <p:pic>
        <p:nvPicPr>
          <p:cNvPr id="15" name="Imagem 14" descr="donut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9620" y="4547220"/>
            <a:ext cx="1224136" cy="1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lobo repor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864" y="0"/>
            <a:ext cx="9205728" cy="6858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98769" y="44624"/>
            <a:ext cx="3637727" cy="147732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DADOS</a:t>
            </a:r>
            <a:endParaRPr lang="pt-BR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82309" y="1554464"/>
            <a:ext cx="69226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SÃO ??</a:t>
            </a:r>
            <a:endParaRPr lang="pt-BR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1704" y="3103800"/>
            <a:ext cx="867449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FAZEM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8062" y="4759984"/>
            <a:ext cx="8315098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ONDE VIVEM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115616" y="2348880"/>
            <a:ext cx="705678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17292" y="2701369"/>
            <a:ext cx="5183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1" y="2564903"/>
            <a:ext cx="1248138" cy="1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boxoffice-horizontal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351454"/>
            <a:ext cx="8029449" cy="49578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9086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boxoffice-horizontal-bad-order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268760"/>
            <a:ext cx="8064896" cy="497975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71800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34878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age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43383"/>
            <a:ext cx="7511325" cy="463794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  <p:pic>
        <p:nvPicPr>
          <p:cNvPr id="9" name="Imagem 8" descr="income-by-age-sor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44528"/>
            <a:ext cx="7509470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395536" y="3356992"/>
            <a:ext cx="8424936" cy="23762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3528" y="1515264"/>
            <a:ext cx="264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QUANTITATIVA 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419872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16216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3419872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3419872" y="1844824"/>
            <a:ext cx="5472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892480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323528" y="1844824"/>
            <a:ext cx="2520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Seta em curva para cima 41"/>
          <p:cNvSpPr/>
          <p:nvPr/>
        </p:nvSpPr>
        <p:spPr>
          <a:xfrm>
            <a:off x="1763688" y="2060848"/>
            <a:ext cx="482453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069293" y="3573016"/>
            <a:ext cx="70692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</a:p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AGRUPADAS</a:t>
            </a:r>
            <a:endParaRPr lang="pt-BR" sz="6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13" name="Imagem 12" descr="income-by-age-rac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664804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9168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its-like-quott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come-by-age-race-dodg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341695"/>
            <a:ext cx="4878000" cy="2943289"/>
          </a:xfrm>
          <a:prstGeom prst="rect">
            <a:avLst/>
          </a:prstGeom>
        </p:spPr>
      </p:pic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3212976"/>
            <a:ext cx="4876228" cy="332494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53234" y="2132856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comparar as medianas ao longo de diferentes faixas etárias para um dado grupo racial.</a:t>
            </a:r>
            <a:endParaRPr lang="pt-BR" sz="15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486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2048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681226" y="476672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Fácil comparativo das medianas entre os diferentes grupo raciais para uma dada faixa etária.</a:t>
            </a:r>
            <a:endParaRPr lang="pt-BR" sz="15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5550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52112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664820" y="3454400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Apropriado para avaliar o padrão de renda familiar entre diferentes grupos raciais, separados por faixa etárias.</a:t>
            </a:r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664820" y="5123284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comparação do padrão de renda familiar em uma determinada faixa etária entre diferentes grupos raciais.</a:t>
            </a:r>
            <a:endParaRPr lang="pt-BR" sz="15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knowsnoth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0"/>
            <a:ext cx="9165392" cy="686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How-the-Brain-Decides-to-Make-an-Eff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564903"/>
            <a:ext cx="4509778" cy="238454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092280" y="3041958"/>
            <a:ext cx="1584176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092280" y="3507914"/>
            <a:ext cx="158417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092280" y="3978062"/>
            <a:ext cx="158417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092280" y="4482118"/>
            <a:ext cx="15841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46" y="3242295"/>
            <a:ext cx="16954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356270" y="2837249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425146" y="2492896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income-by-age-race-face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07893"/>
            <a:ext cx="8534072" cy="527343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662662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Processo 11"/>
          <p:cNvSpPr/>
          <p:nvPr/>
        </p:nvSpPr>
        <p:spPr>
          <a:xfrm>
            <a:off x="467544" y="2996952"/>
            <a:ext cx="8460432" cy="79208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00843" y="1343090"/>
            <a:ext cx="50076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3153668"/>
            <a:ext cx="85230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A ESCALA DE UM GRÁFICO DE BARRAS DEVE INICIAR EM ZERO.</a:t>
            </a:r>
            <a:endParaRPr lang="pt-BR" sz="25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mm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289251"/>
            <a:ext cx="2857500" cy="2524125"/>
          </a:xfrm>
          <a:prstGeom prst="rect">
            <a:avLst/>
          </a:prstGeom>
        </p:spPr>
      </p:pic>
      <p:pic>
        <p:nvPicPr>
          <p:cNvPr id="14" name="Imagem 13" descr="highest-survival-rat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1000" y="4797152"/>
            <a:ext cx="504292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weight-bars-default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22993"/>
            <a:ext cx="9144000" cy="3414319"/>
          </a:xfrm>
          <a:prstGeom prst="rect">
            <a:avLst/>
          </a:prstGeom>
        </p:spPr>
      </p:pic>
      <p:sp>
        <p:nvSpPr>
          <p:cNvPr id="19" name="Fluxograma: Processo 18"/>
          <p:cNvSpPr/>
          <p:nvPr/>
        </p:nvSpPr>
        <p:spPr>
          <a:xfrm>
            <a:off x="107504" y="1268760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484784"/>
            <a:ext cx="1408156" cy="792088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34654" y="1655802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228184" y="165580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7596113" y="3838982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726066" y="3838982"/>
            <a:ext cx="0" cy="17281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6336" y="5567174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76056" y="2420888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O comprimento representa a quantidade</a:t>
            </a:r>
          </a:p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que é maior que 120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Seta dobrada para cima 25"/>
          <p:cNvSpPr/>
          <p:nvPr/>
        </p:nvSpPr>
        <p:spPr>
          <a:xfrm>
            <a:off x="7812360" y="3190910"/>
            <a:ext cx="288032" cy="158417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9" y="29554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dobrada para cima 27"/>
          <p:cNvSpPr/>
          <p:nvPr/>
        </p:nvSpPr>
        <p:spPr>
          <a:xfrm rot="5400000">
            <a:off x="341530" y="5765196"/>
            <a:ext cx="432048" cy="75608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67544" y="6080755"/>
            <a:ext cx="396044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Eixo com intervalo de 60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Fluxograma: Processo 29"/>
          <p:cNvSpPr/>
          <p:nvPr/>
        </p:nvSpPr>
        <p:spPr>
          <a:xfrm>
            <a:off x="107504" y="1196752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34654" y="1583794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228184" y="159489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pic>
        <p:nvPicPr>
          <p:cNvPr id="34" name="Imagem 33" descr="disag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317104"/>
            <a:ext cx="1279690" cy="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 descr="weight-bars-diff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420888"/>
            <a:ext cx="9144000" cy="3699545"/>
          </a:xfrm>
          <a:prstGeom prst="rect">
            <a:avLst/>
          </a:prstGeom>
        </p:spPr>
      </p:pic>
      <p:sp>
        <p:nvSpPr>
          <p:cNvPr id="20" name="Fluxograma: Processo 19"/>
          <p:cNvSpPr/>
          <p:nvPr/>
        </p:nvSpPr>
        <p:spPr>
          <a:xfrm>
            <a:off x="107504" y="1052736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268760"/>
            <a:ext cx="1408156" cy="79208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234654" y="1439778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228184" y="1439778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xograma: Processo 13"/>
          <p:cNvSpPr/>
          <p:nvPr/>
        </p:nvSpPr>
        <p:spPr>
          <a:xfrm>
            <a:off x="251520" y="1124744"/>
            <a:ext cx="8676456" cy="115212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42578" y="1143794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>
                <a:solidFill>
                  <a:schemeClr val="bg1"/>
                </a:solidFill>
              </a:rPr>
              <a:t>A recomendação – em um gráfico de barras – de iniciar um eixo em zero </a:t>
            </a:r>
            <a:r>
              <a:rPr lang="pt-BR" sz="1600" dirty="0" smtClean="0">
                <a:solidFill>
                  <a:schemeClr val="bg1"/>
                </a:solidFill>
              </a:rPr>
              <a:t>pode </a:t>
            </a:r>
            <a:r>
              <a:rPr lang="pt-BR" sz="1600" b="1" dirty="0" smtClean="0">
                <a:solidFill>
                  <a:srgbClr val="FFFF00"/>
                </a:solidFill>
              </a:rPr>
              <a:t>obscurecer</a:t>
            </a:r>
            <a:r>
              <a:rPr lang="pt-BR" sz="1600" dirty="0" smtClean="0">
                <a:solidFill>
                  <a:schemeClr val="bg1"/>
                </a:solidFill>
              </a:rPr>
              <a:t>, ou mesmo omitir, certas </a:t>
            </a:r>
            <a:r>
              <a:rPr lang="pt-BR" sz="1600" b="1" dirty="0" smtClean="0">
                <a:solidFill>
                  <a:srgbClr val="FFFF00"/>
                </a:solidFill>
              </a:rPr>
              <a:t>características chaves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smtClean="0">
                <a:solidFill>
                  <a:schemeClr val="bg1"/>
                </a:solidFill>
              </a:rPr>
              <a:t>que são necessárias serem apresentadas a uma dada audiência. Nesse caso, podemos representar valores posicionando </a:t>
            </a:r>
            <a:r>
              <a:rPr lang="pt-BR" sz="1600" b="1" dirty="0" smtClean="0">
                <a:solidFill>
                  <a:srgbClr val="FFFF00"/>
                </a:solidFill>
              </a:rPr>
              <a:t>pontos</a:t>
            </a:r>
            <a:r>
              <a:rPr lang="pt-BR" sz="1600" dirty="0" smtClean="0">
                <a:solidFill>
                  <a:schemeClr val="bg1"/>
                </a:solidFill>
              </a:rPr>
              <a:t> em locais apropriados ao longo dos eixos x e y.</a:t>
            </a:r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2383465"/>
            <a:ext cx="4602088" cy="4141879"/>
          </a:xfrm>
          <a:prstGeom prst="rect">
            <a:avLst/>
          </a:prstGeom>
        </p:spPr>
      </p:pic>
      <p:pic>
        <p:nvPicPr>
          <p:cNvPr id="23" name="Imagem 22" descr="Americas-life-expect-bars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453752"/>
            <a:ext cx="4604000" cy="41436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51048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order-matt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70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1989280"/>
            <a:ext cx="4400000" cy="39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55576" y="1071786"/>
            <a:ext cx="33425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RELEMBRANDO:</a:t>
            </a:r>
            <a:endParaRPr lang="pt-BR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67944" y="1069866"/>
            <a:ext cx="43641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CRITÉRIOS DE DESIGN</a:t>
            </a:r>
            <a:endParaRPr lang="pt-BR" sz="3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8" name="Imagem 17" descr="Americas-life-expect-ba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015" y="1988840"/>
            <a:ext cx="44004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187624" y="2348880"/>
            <a:ext cx="6768752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47844" y="2662790"/>
            <a:ext cx="455060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" name="Imagem 18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23" y="2539840"/>
            <a:ext cx="1371785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93" y="0"/>
            <a:ext cx="918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x-1603-fractions-lrg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7384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085874" y="4653136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113057" y="3356992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122022" y="227687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72" y="1920949"/>
            <a:ext cx="3692240" cy="36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4226711" y="2348880"/>
            <a:ext cx="43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ÁREA DO CÍRCULO REPRESENTA O TODO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30987" y="3405046"/>
            <a:ext cx="4644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CADA FATIA REPRESENTA UM PERCENTUAL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DA TOTALIDADE.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41005" y="4692225"/>
            <a:ext cx="471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RECOMENDADO PARA COMPARAR POUCOS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VALORES (QUATRO OU MENOS).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4161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2411760" y="6095618"/>
            <a:ext cx="4752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Graphical Perception and Graphical Methods for Analyzing Scientific Data</a:t>
            </a:r>
          </a:p>
          <a:p>
            <a:r>
              <a:rPr lang="en-US" sz="1000" dirty="0" smtClean="0"/>
              <a:t>William S. Cleveland and Robert McGill</a:t>
            </a:r>
          </a:p>
          <a:p>
            <a:r>
              <a:rPr lang="pt-BR" sz="1000" dirty="0" err="1" smtClean="0"/>
              <a:t>Science</a:t>
            </a:r>
            <a:r>
              <a:rPr lang="pt-BR" sz="1000" dirty="0" smtClean="0"/>
              <a:t>, </a:t>
            </a:r>
            <a:r>
              <a:rPr lang="pt-BR" sz="1000" dirty="0" err="1" smtClean="0"/>
              <a:t>New</a:t>
            </a:r>
            <a:r>
              <a:rPr lang="pt-BR" sz="1000" dirty="0" smtClean="0"/>
              <a:t> Series, Vol. 229, No. 4716 (</a:t>
            </a:r>
            <a:r>
              <a:rPr lang="pt-BR" sz="1000" dirty="0" err="1" smtClean="0"/>
              <a:t>Aug</a:t>
            </a:r>
            <a:r>
              <a:rPr lang="pt-BR" sz="1000" dirty="0" smtClean="0"/>
              <a:t>. 30, 1985), pp. 828-833</a:t>
            </a:r>
          </a:p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556792"/>
            <a:ext cx="4051223" cy="406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51" y="1124744"/>
            <a:ext cx="369376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Wtf-Is-Going-On-In-This-Conversation-me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988" y="1762472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24744"/>
            <a:ext cx="3816424" cy="21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761" y="1772816"/>
            <a:ext cx="3827711" cy="120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792438"/>
            <a:ext cx="6356745" cy="20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capirot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12474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2204864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pies-good-practic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84984"/>
            <a:ext cx="8316416" cy="173258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267580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1988840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051556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m 16" descr="Pie-chart-of-countries-by-ar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2780928"/>
            <a:ext cx="80462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0" y="-1938338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21" name="Imagem 20" descr="donut-char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839108"/>
            <a:ext cx="4843060" cy="310206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67" y="4629150"/>
            <a:ext cx="2085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Imagem 16" descr="Pretty-Pizza-Slice-And-Doughnut-Tattoo-By-Libby-G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628800"/>
            <a:ext cx="4446709" cy="4464496"/>
          </a:xfrm>
          <a:prstGeom prst="rect">
            <a:avLst/>
          </a:prstGeom>
        </p:spPr>
      </p:pic>
      <p:pic>
        <p:nvPicPr>
          <p:cNvPr id="18" name="Imagem 17" descr="holding-coffee-with-to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971600"/>
            <a:ext cx="3734275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69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593342" y="5004211"/>
            <a:ext cx="820891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3768" y="6372036"/>
            <a:ext cx="459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http://hypsypops.com/pie-chart-donut-chart/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 descr="bar-graph-to-donut-graph-768x27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089307"/>
            <a:ext cx="4877051" cy="1771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275856" y="983050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35440" y="4149080"/>
            <a:ext cx="607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VALORES SÃO CODIFICADOS COMO </a:t>
            </a:r>
            <a:r>
              <a:rPr lang="pt-BR" b="1" u="sng" dirty="0" smtClean="0">
                <a:solidFill>
                  <a:srgbClr val="FF0000"/>
                </a:solidFill>
              </a:rPr>
              <a:t>COMPRIMENTO</a:t>
            </a:r>
            <a:r>
              <a:rPr lang="pt-BR" dirty="0" smtClean="0"/>
              <a:t> DO ARCO. 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4647" y="5014917"/>
            <a:ext cx="8237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gráfico de </a:t>
            </a:r>
            <a:r>
              <a:rPr lang="pt-BR" dirty="0" err="1" smtClean="0">
                <a:solidFill>
                  <a:schemeClr val="bg1"/>
                </a:solidFill>
              </a:rPr>
              <a:t>donut</a:t>
            </a:r>
            <a:r>
              <a:rPr lang="pt-BR" dirty="0" smtClean="0">
                <a:solidFill>
                  <a:schemeClr val="bg1"/>
                </a:solidFill>
              </a:rPr>
              <a:t> pode ser imaginado como um gráfico de barras empilhadas que foi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enrolado em si mesmo.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33301"/>
            <a:ext cx="4536504" cy="45365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82" y="4639046"/>
            <a:ext cx="2676431" cy="21893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81936" y="141600"/>
            <a:ext cx="623042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MOMENTO</a:t>
            </a:r>
            <a:endParaRPr lang="pt-BR" sz="10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375" y="1509861"/>
            <a:ext cx="6943725" cy="4943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336451"/>
            <a:ext cx="7048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9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085283"/>
            <a:ext cx="8629462" cy="26398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7544" y="548680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</a:rPr>
              <a:t>https://github.com/netoferraz/dataviz_para_todos</a:t>
            </a:r>
          </a:p>
        </p:txBody>
      </p:sp>
    </p:spTree>
    <p:extLst>
      <p:ext uri="{BB962C8B-B14F-4D97-AF65-F5344CB8AC3E}">
        <p14:creationId xmlns:p14="http://schemas.microsoft.com/office/powerpoint/2010/main" xmlns="" val="20466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689" y="1793751"/>
            <a:ext cx="8105775" cy="1419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6632"/>
            <a:ext cx="8640960" cy="15875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526" y="3228466"/>
            <a:ext cx="7847922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11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1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520" y="260648"/>
            <a:ext cx="9144000" cy="541483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50803" y="6257836"/>
            <a:ext cx="4153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\faixa_etaria_usuarios_df.csv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213992" y="5862601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https://public.flourish.studio/visualisation/110503/</a:t>
            </a:r>
          </a:p>
        </p:txBody>
      </p:sp>
    </p:spTree>
    <p:extLst>
      <p:ext uri="{BB962C8B-B14F-4D97-AF65-F5344CB8AC3E}">
        <p14:creationId xmlns:p14="http://schemas.microsoft.com/office/powerpoint/2010/main" xmlns="" val="10776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48012" y="6419261"/>
            <a:ext cx="38479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genero_usuarios_df.csv</a:t>
            </a:r>
          </a:p>
          <a:p>
            <a:endParaRPr lang="pt-BR" sz="1500" b="1" u="sng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12" y="107973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6057027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https://public.flourish.studio/visualisation/110517/</a:t>
            </a:r>
          </a:p>
        </p:txBody>
      </p:sp>
    </p:spTree>
    <p:extLst>
      <p:ext uri="{BB962C8B-B14F-4D97-AF65-F5344CB8AC3E}">
        <p14:creationId xmlns:p14="http://schemas.microsoft.com/office/powerpoint/2010/main" xmlns="" val="26988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74032" y="6359383"/>
            <a:ext cx="44293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tempo_percurso_diff_idades.csv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6021288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https://public.flourish.studio/visualisation/110651/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4370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3940" y="1124744"/>
            <a:ext cx="6492436" cy="53177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106993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COMO SÃO UTILIZADAS ?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" y="0"/>
            <a:ext cx="913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78332142"/>
              </p:ext>
            </p:extLst>
          </p:nvPr>
        </p:nvGraphicFramePr>
        <p:xfrm>
          <a:off x="43064" y="2348880"/>
          <a:ext cx="3952872" cy="4032448"/>
        </p:xfrm>
        <a:graphic>
          <a:graphicData uri="http://schemas.openxmlformats.org/presentationml/2006/ole">
            <p:oleObj spid="_x0000_s1075" name="Imagem de Bitmap" r:id="rId4" imgW="3390840" imgH="3459600" progId="PBrush">
              <p:embed/>
            </p:oleObj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4609" y="2924944"/>
            <a:ext cx="4953895" cy="33123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942371" y="201414"/>
            <a:ext cx="744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LOCAÇÃO -&gt; DEVOLUÇÃO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45113" y="1196752"/>
            <a:ext cx="663515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 PARES DIFERENTES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6525344"/>
            <a:ext cx="603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\fluxo_trajetos_contagem_completo.csv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52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927820"/>
            <a:ext cx="7620000" cy="4381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8202" y="201414"/>
            <a:ext cx="70289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DEFINIR AS PERGUNTAS</a:t>
            </a:r>
          </a:p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FILTRAR OS DADOS</a:t>
            </a:r>
          </a:p>
        </p:txBody>
      </p:sp>
    </p:spTree>
    <p:extLst>
      <p:ext uri="{BB962C8B-B14F-4D97-AF65-F5344CB8AC3E}">
        <p14:creationId xmlns:p14="http://schemas.microsoft.com/office/powerpoint/2010/main" xmlns="" val="2717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008" y="27384"/>
            <a:ext cx="71773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5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99792" y="63069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\plotar_curva_pareto.csv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96005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95736" y="5879834"/>
            <a:ext cx="5578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https://public.flourish.studio/visualisation/110588/</a:t>
            </a:r>
          </a:p>
        </p:txBody>
      </p:sp>
    </p:spTree>
    <p:extLst>
      <p:ext uri="{BB962C8B-B14F-4D97-AF65-F5344CB8AC3E}">
        <p14:creationId xmlns:p14="http://schemas.microsoft.com/office/powerpoint/2010/main" xmlns="" val="113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6407"/>
            <a:ext cx="9144000" cy="65851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11760" y="63813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\regra_pareto_selecionado.csv</a:t>
            </a:r>
          </a:p>
        </p:txBody>
      </p:sp>
      <p:sp>
        <p:nvSpPr>
          <p:cNvPr id="5" name="Retângulo 4"/>
          <p:cNvSpPr/>
          <p:nvPr/>
        </p:nvSpPr>
        <p:spPr>
          <a:xfrm>
            <a:off x="1979712" y="601199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https://public.flourish.studio/visualisation/110576/</a:t>
            </a:r>
          </a:p>
        </p:txBody>
      </p:sp>
    </p:spTree>
    <p:extLst>
      <p:ext uri="{BB962C8B-B14F-4D97-AF65-F5344CB8AC3E}">
        <p14:creationId xmlns:p14="http://schemas.microsoft.com/office/powerpoint/2010/main" xmlns="" val="32674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1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59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\regra_pareto_ate_rank20.csv</a:t>
            </a:r>
          </a:p>
        </p:txBody>
      </p:sp>
      <p:sp>
        <p:nvSpPr>
          <p:cNvPr id="2" name="Retângulo 1"/>
          <p:cNvSpPr/>
          <p:nvPr/>
        </p:nvSpPr>
        <p:spPr>
          <a:xfrm>
            <a:off x="1907704" y="601199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https://public.flourish.studio/visualisation/112365/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18071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6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6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Processo 12"/>
          <p:cNvSpPr/>
          <p:nvPr/>
        </p:nvSpPr>
        <p:spPr>
          <a:xfrm>
            <a:off x="776784" y="2984252"/>
            <a:ext cx="7848872" cy="72008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915816" y="332656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PRINCÍPIOS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11760" y="1916832"/>
            <a:ext cx="465223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 smtClean="0">
                <a:latin typeface="Arial Black" pitchFamily="34" charset="0"/>
              </a:rPr>
              <a:t>Princípio da Consistência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4824154"/>
            <a:ext cx="26752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FATOR MENTIRA = </a:t>
            </a:r>
            <a:endParaRPr lang="pt-BR" sz="2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0786" y="4472174"/>
            <a:ext cx="5914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apresentado no gráfico</a:t>
            </a:r>
            <a:endParaRPr lang="pt-BR" sz="25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059832" y="5085184"/>
            <a:ext cx="58863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22075" y="5112186"/>
            <a:ext cx="423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nos dados</a:t>
            </a:r>
            <a:endParaRPr lang="pt-BR" sz="2500" dirty="0"/>
          </a:p>
        </p:txBody>
      </p:sp>
      <p:sp>
        <p:nvSpPr>
          <p:cNvPr id="8" name="Retângulo 7"/>
          <p:cNvSpPr/>
          <p:nvPr/>
        </p:nvSpPr>
        <p:spPr>
          <a:xfrm>
            <a:off x="2961558" y="6271163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/>
              <a:t>The Visual Display of Quantitative </a:t>
            </a:r>
            <a:r>
              <a:rPr lang="en-US" sz="1400" i="1" dirty="0" smtClean="0"/>
              <a:t>Information</a:t>
            </a:r>
          </a:p>
          <a:p>
            <a:pPr algn="ctr"/>
            <a:r>
              <a:rPr lang="pt-BR" sz="1400" dirty="0"/>
              <a:t>Edward </a:t>
            </a:r>
            <a:r>
              <a:rPr lang="pt-BR" sz="1400" dirty="0" err="1"/>
              <a:t>Tufte's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971600" y="314096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As propriedades da imagem devem corresponder as propriedades dos dados. 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29273"/>
            <a:ext cx="8640960" cy="1587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122" y="2492896"/>
            <a:ext cx="813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1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1148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40868" y="630607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\anp_series_2018_mean_weak_by_region.csv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40868" y="5934123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https://public.flourish.studio/visualisation/110378/</a:t>
            </a:r>
          </a:p>
        </p:txBody>
      </p:sp>
    </p:spTree>
    <p:extLst>
      <p:ext uri="{BB962C8B-B14F-4D97-AF65-F5344CB8AC3E}">
        <p14:creationId xmlns:p14="http://schemas.microsoft.com/office/powerpoint/2010/main" xmlns="" val="13544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656" y="44624"/>
            <a:ext cx="6407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BOLHAS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556792"/>
            <a:ext cx="8541949" cy="374441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354416" y="6153139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xmlns="" val="187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45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3570" y="980728"/>
            <a:ext cx="3182606" cy="532859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403648" y="6309320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11760" y="44624"/>
            <a:ext cx="4404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CODIFICAÇÕES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32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-27384"/>
            <a:ext cx="8748464" cy="64334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5594" y="6406101"/>
            <a:ext cx="862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u="sng" dirty="0">
                <a:solidFill>
                  <a:srgbClr val="272973"/>
                </a:solidFill>
              </a:rPr>
              <a:t>http://coolinfographics.com/blog/2014/8/29/false-visualizations-sizing-circles-in-infographics.html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18971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43808" y="63093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raw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gapminder.tsv</a:t>
            </a:r>
            <a:endParaRPr lang="pt-BR" sz="1200" b="1" u="sng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16832" y="59399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https://public.flourish.studio/visualisation/112514/</a:t>
            </a:r>
          </a:p>
        </p:txBody>
      </p:sp>
    </p:spTree>
    <p:extLst>
      <p:ext uri="{BB962C8B-B14F-4D97-AF65-F5344CB8AC3E}">
        <p14:creationId xmlns:p14="http://schemas.microsoft.com/office/powerpoint/2010/main" xmlns="" val="26015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40925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411760" y="63397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\gapminder_standardize.csv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051720" y="5949860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https://public.flourish.studio/visualisation/112736/</a:t>
            </a:r>
          </a:p>
        </p:txBody>
      </p:sp>
    </p:spTree>
    <p:extLst>
      <p:ext uri="{BB962C8B-B14F-4D97-AF65-F5344CB8AC3E}">
        <p14:creationId xmlns:p14="http://schemas.microsoft.com/office/powerpoint/2010/main" xmlns="" val="40356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470" y="1196752"/>
            <a:ext cx="8732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30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140968"/>
            <a:ext cx="3850116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152" y="38581"/>
            <a:ext cx="6732240" cy="2439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2607915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6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91680" y="908720"/>
            <a:ext cx="1383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15,24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331640" y="5949280"/>
            <a:ext cx="154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134,62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332656"/>
            <a:ext cx="36988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F.M = 783% / 53 % = 14,8   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3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7704" y="116632"/>
            <a:ext cx="5256584" cy="21072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741" y="2636912"/>
            <a:ext cx="3209925" cy="742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2666" y="2436827"/>
            <a:ext cx="5381625" cy="1066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6853" y="4087490"/>
            <a:ext cx="3476625" cy="409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2776" y="5283950"/>
            <a:ext cx="2133600" cy="1076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828" y="5503024"/>
            <a:ext cx="2571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4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60648"/>
            <a:ext cx="35868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CONTATOS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59832" y="1777413"/>
            <a:ext cx="4157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jferraz@anp.gov.br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98374" y="3123729"/>
            <a:ext cx="8021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www.linkedin.com/in/joseferrazneto</a:t>
            </a:r>
            <a:r>
              <a:rPr lang="pt-BR" sz="4000" dirty="0"/>
              <a:t>/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923" y="4316573"/>
            <a:ext cx="1199964" cy="119996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69035" y="4562612"/>
            <a:ext cx="20472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pt-B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zeneto</a:t>
            </a:r>
            <a:endParaRPr lang="pt-BR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8272"/>
            <a:ext cx="1198800" cy="1198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1720" y="1725816"/>
            <a:ext cx="839088" cy="8390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531865" y="4694410"/>
            <a:ext cx="4504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500" b="1" dirty="0"/>
              <a:t>https://t.me/datasciencepython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959" y="4509120"/>
            <a:ext cx="847634" cy="8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2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4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</TotalTime>
  <Words>1234</Words>
  <Application>Microsoft Office PowerPoint</Application>
  <PresentationFormat>Apresentação na tela (4:3)</PresentationFormat>
  <Paragraphs>368</Paragraphs>
  <Slides>92</Slides>
  <Notes>78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4" baseType="lpstr">
      <vt:lpstr>Tema do Office</vt:lpstr>
      <vt:lpstr>Imagem de Bitmap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José Ferraz Neto</dc:creator>
  <cp:lastModifiedBy>José Ferraz Neto</cp:lastModifiedBy>
  <cp:revision>217</cp:revision>
  <dcterms:created xsi:type="dcterms:W3CDTF">2018-09-13T18:51:05Z</dcterms:created>
  <dcterms:modified xsi:type="dcterms:W3CDTF">2018-09-27T17:24:18Z</dcterms:modified>
</cp:coreProperties>
</file>